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PT Sans Narrow"/>
      <p:regular r:id="rId25"/>
      <p:bold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Narrow-bold.fntdata"/><Relationship Id="rId25" Type="http://schemas.openxmlformats.org/officeDocument/2006/relationships/font" Target="fonts/PTSansNarrow-regular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/>
        </p:nvSpPr>
        <p:spPr>
          <a:xfrm>
            <a:off x="622300" y="4272300"/>
            <a:ext cx="30324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i="1" sz="2400"/>
          </a:p>
        </p:txBody>
      </p:sp>
      <p:pic>
        <p:nvPicPr>
          <p:cNvPr descr="jio3.jpg"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110500" y="3824475"/>
            <a:ext cx="52971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Presented By :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                         DIVYANI MITTAL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           </a:t>
            </a:r>
            <a:r>
              <a:rPr lang="en" sz="1800">
                <a:solidFill>
                  <a:srgbClr val="FFFFFF"/>
                </a:solidFill>
              </a:rPr>
              <a:t>  </a:t>
            </a:r>
            <a:r>
              <a:rPr lang="en" sz="1800">
                <a:solidFill>
                  <a:srgbClr val="FFFFFF"/>
                </a:solidFill>
              </a:rPr>
              <a:t>B. Tech. III year</a:t>
            </a:r>
            <a:r>
              <a:rPr lang="en" sz="1800">
                <a:solidFill>
                  <a:srgbClr val="F3F3F3"/>
                </a:solidFill>
              </a:rPr>
              <a:t> Computer Science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                         NIT SURAT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o89.jpg"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io90.jpg"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825" y="152400"/>
            <a:ext cx="5057772" cy="3793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o88.jpg"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90500"/>
            <a:ext cx="4652301" cy="354330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5278575" y="393700"/>
            <a:ext cx="34290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u="sng">
                <a:solidFill>
                  <a:srgbClr val="38761D"/>
                </a:solidFill>
              </a:rPr>
              <a:t>AUTOCOMPLETE HINT FEATURE ON TAB PRESS</a:t>
            </a:r>
          </a:p>
        </p:txBody>
      </p:sp>
      <p:cxnSp>
        <p:nvCxnSpPr>
          <p:cNvPr id="189" name="Shape 189"/>
          <p:cNvCxnSpPr/>
          <p:nvPr/>
        </p:nvCxnSpPr>
        <p:spPr>
          <a:xfrm>
            <a:off x="6383475" y="1676400"/>
            <a:ext cx="0" cy="4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0" name="Shape 190"/>
          <p:cNvSpPr txBox="1"/>
          <p:nvPr/>
        </p:nvSpPr>
        <p:spPr>
          <a:xfrm>
            <a:off x="5215075" y="2298500"/>
            <a:ext cx="3048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Copy rtBashrc.sh to ~/.bashrc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Source ~/.bashrc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jio77.jpg"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675" y="2870100"/>
            <a:ext cx="3327403" cy="21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223975" y="203200"/>
            <a:ext cx="8686800" cy="46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" sz="18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PROJECT - 2  DETAILS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      UNDERSTANDING FUNCTIONALITY OF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                WEBRTC SOCKET.io &amp; SIP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401825" y="3327275"/>
            <a:ext cx="64137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WEBRTC  - Web Real Time Communication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SIP            - Session Initiation Protocol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Socket.io   - Javascript Library for realtime web communication</a:t>
            </a:r>
          </a:p>
        </p:txBody>
      </p:sp>
      <p:pic>
        <p:nvPicPr>
          <p:cNvPr descr="jio86.png"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425" y="2359025"/>
            <a:ext cx="16573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97700" y="101200"/>
            <a:ext cx="8905200" cy="48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                                 </a:t>
            </a:r>
            <a:r>
              <a:rPr lang="en" sz="1800" u="sng">
                <a:solidFill>
                  <a:srgbClr val="38761D"/>
                </a:solidFill>
              </a:rPr>
              <a:t>DEMO TO UNDERSTAND WEBRTC 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400" y="561800"/>
            <a:ext cx="6384576" cy="445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200" y="536225"/>
            <a:ext cx="6483425" cy="38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475" y="307050"/>
            <a:ext cx="6653275" cy="41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100" y="900125"/>
            <a:ext cx="6781249" cy="38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635075" y="165175"/>
            <a:ext cx="76512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rgbClr val="38761D"/>
                </a:solidFill>
              </a:rPr>
              <a:t>BOTH CLIENT AND SERVER  ON SAME MACHINE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rgbClr val="38761D"/>
                </a:solidFill>
              </a:rPr>
              <a:t>DATA TRANSFER USING WebRTC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/>
        </p:nvSpPr>
        <p:spPr>
          <a:xfrm>
            <a:off x="148875" y="139575"/>
            <a:ext cx="8726100" cy="47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                                 </a:t>
            </a:r>
            <a:r>
              <a:rPr lang="en" sz="1800" u="sng">
                <a:solidFill>
                  <a:srgbClr val="38761D"/>
                </a:solidFill>
              </a:rPr>
              <a:t>UNDERSTANDING SOCKET.IO  DEMO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50" y="587400"/>
            <a:ext cx="8316600" cy="415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1198075" y="100075"/>
            <a:ext cx="63078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   </a:t>
            </a:r>
            <a:r>
              <a:rPr lang="en" sz="1800" u="sng">
                <a:solidFill>
                  <a:srgbClr val="38761D"/>
                </a:solidFill>
              </a:rPr>
              <a:t> SOCKET UNDERSTANDING  IN JAVA  DEMO</a:t>
            </a:r>
          </a:p>
        </p:txBody>
      </p:sp>
      <p:pic>
        <p:nvPicPr>
          <p:cNvPr descr="jio100.jpg"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824" y="714175"/>
            <a:ext cx="6566050" cy="40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247350" y="229125"/>
            <a:ext cx="8649300" cy="4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                                                </a:t>
            </a:r>
            <a:r>
              <a:rPr lang="en" sz="2400"/>
              <a:t>  </a:t>
            </a:r>
            <a:r>
              <a:rPr i="1" lang="en" sz="2400"/>
              <a:t> </a:t>
            </a:r>
          </a:p>
        </p:txBody>
      </p:sp>
      <p:pic>
        <p:nvPicPr>
          <p:cNvPr descr="jio999.png"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7"/>
            <a:ext cx="9143999" cy="502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340800" y="229125"/>
            <a:ext cx="28020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CONCLUSION : 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340800" y="868875"/>
            <a:ext cx="8329500" cy="3864000"/>
          </a:xfrm>
          <a:prstGeom prst="rect">
            <a:avLst/>
          </a:prstGeom>
          <a:gradFill>
            <a:gsLst>
              <a:gs pos="0">
                <a:srgbClr val="D6F5EE"/>
              </a:gs>
              <a:gs pos="100000">
                <a:srgbClr val="73D6C0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        JIO empowers people to achieve their dreams.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          Automate Process to be faster and efficient.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Keep Learning 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Jio is here don’t fear.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o6.jpg"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233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4023350" y="0"/>
            <a:ext cx="5120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3F3F3"/>
                </a:solidFill>
              </a:rPr>
              <a:t>  “ Our dreams have to be bigger.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3F3F3"/>
                </a:solidFill>
              </a:rPr>
              <a:t>     Our ambitions higher.Our  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3F3F3"/>
                </a:solidFill>
              </a:rPr>
              <a:t>      commitment deeper.And our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3F3F3"/>
                </a:solidFill>
              </a:rPr>
              <a:t>      efforts greate .This is my  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3F3F3"/>
                </a:solidFill>
              </a:rPr>
              <a:t>           Dream for Reliance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3F3F3"/>
                </a:solidFill>
              </a:rPr>
              <a:t>               And for India. “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3F3F3"/>
                </a:solidFill>
              </a:rPr>
              <a:t>                 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3F3F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3F3F3"/>
                </a:solidFill>
              </a:rPr>
              <a:t>        --- Dhirubhai Ambani ---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iance-jio-logo.jpg"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" y="0"/>
            <a:ext cx="9084675" cy="49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3232425" y="88400"/>
            <a:ext cx="61797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           </a:t>
            </a:r>
            <a:r>
              <a:rPr i="1" lang="en" sz="3600"/>
              <a:t>THANKYOU ...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71900" y="177800"/>
            <a:ext cx="8222100" cy="86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                                         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241300"/>
            <a:ext cx="8520600" cy="432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</a:t>
            </a:r>
            <a:r>
              <a:rPr lang="en">
                <a:solidFill>
                  <a:srgbClr val="38761D"/>
                </a:solidFill>
              </a:rPr>
              <a:t>  PROJECT - 1  DETAILS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     </a:t>
            </a:r>
            <a:r>
              <a:rPr lang="en" sz="2400"/>
              <a:t>DEVELOPMENT  OF UTILITY TOOL TO AUTOMATE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                               BTAS CDR  ANALYSIS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SCRIPTING : BASH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0" y="0"/>
            <a:ext cx="9144000" cy="4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                            </a:t>
            </a:r>
            <a:r>
              <a:rPr lang="en" sz="2400" u="sng"/>
              <a:t> BTAS  </a:t>
            </a:r>
            <a:r>
              <a:rPr lang="en" sz="2400" u="sng"/>
              <a:t>CDR ANALYSIS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 sz="1800"/>
              <a:t>BTAS -  Business Telephony Application Server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CDR  -  Call Detail Recording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jio7.jpeg"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50" y="1271600"/>
            <a:ext cx="1727325" cy="17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2916275" y="3352800"/>
            <a:ext cx="2527200" cy="1295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  </a:t>
            </a:r>
            <a:r>
              <a:rPr lang="en" sz="2400"/>
              <a:t>     BTAS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     SYSTEM</a:t>
            </a:r>
          </a:p>
        </p:txBody>
      </p:sp>
      <p:sp>
        <p:nvSpPr>
          <p:cNvPr id="88" name="Shape 88"/>
          <p:cNvSpPr/>
          <p:nvPr/>
        </p:nvSpPr>
        <p:spPr>
          <a:xfrm>
            <a:off x="6967675" y="1308100"/>
            <a:ext cx="1917600" cy="14478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     </a:t>
            </a:r>
            <a:r>
              <a:rPr lang="en" sz="2400"/>
              <a:t>CDR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  </a:t>
            </a:r>
            <a:r>
              <a:rPr lang="en" sz="1800"/>
              <a:t>CSV Format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989275" y="2235300"/>
            <a:ext cx="927000" cy="96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" name="Shape 90"/>
          <p:cNvCxnSpPr/>
          <p:nvPr/>
        </p:nvCxnSpPr>
        <p:spPr>
          <a:xfrm flipH="1" rot="10800000">
            <a:off x="5583375" y="2654400"/>
            <a:ext cx="1168500" cy="6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1" name="Shape 91"/>
          <p:cNvSpPr txBox="1"/>
          <p:nvPr/>
        </p:nvSpPr>
        <p:spPr>
          <a:xfrm>
            <a:off x="897025" y="3200400"/>
            <a:ext cx="17274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 </a:t>
            </a:r>
            <a:r>
              <a:rPr lang="en" sz="1800"/>
              <a:t>Call Passes 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6281875" y="3048000"/>
            <a:ext cx="19812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Generates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BTAS SYSTEM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** HAS MULTIPLE CLUSTER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EACH CLUSTER :  May be 1 blade , 2 blade or 6 blade setup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C1 &amp; C2  = Controllers    ACTIVE OR STANDBY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P1 , P2 ,P3  &amp; P4  = Payloads   ACTIVE OR STANDBY</a:t>
            </a:r>
          </a:p>
        </p:txBody>
      </p:sp>
      <p:sp>
        <p:nvSpPr>
          <p:cNvPr id="99" name="Shape 99"/>
          <p:cNvSpPr/>
          <p:nvPr/>
        </p:nvSpPr>
        <p:spPr>
          <a:xfrm>
            <a:off x="604975" y="2400300"/>
            <a:ext cx="7848600" cy="105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  <a:r>
              <a:rPr lang="en" sz="3000"/>
              <a:t>C1   </a:t>
            </a:r>
            <a:r>
              <a:rPr lang="en"/>
              <a:t> </a:t>
            </a:r>
            <a:r>
              <a:rPr lang="en" sz="3000"/>
              <a:t>   C2 </a:t>
            </a:r>
            <a:r>
              <a:rPr lang="en"/>
              <a:t>          </a:t>
            </a:r>
            <a:r>
              <a:rPr lang="en" sz="3000"/>
              <a:t> P1       P2         P3          P4 </a:t>
            </a:r>
          </a:p>
        </p:txBody>
      </p:sp>
      <p:cxnSp>
        <p:nvCxnSpPr>
          <p:cNvPr id="100" name="Shape 100"/>
          <p:cNvCxnSpPr/>
          <p:nvPr/>
        </p:nvCxnSpPr>
        <p:spPr>
          <a:xfrm>
            <a:off x="1646375" y="2439925"/>
            <a:ext cx="0" cy="95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1" name="Shape 101"/>
          <p:cNvCxnSpPr/>
          <p:nvPr/>
        </p:nvCxnSpPr>
        <p:spPr>
          <a:xfrm>
            <a:off x="2789375" y="2439925"/>
            <a:ext cx="0" cy="95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2" name="Shape 102"/>
          <p:cNvCxnSpPr/>
          <p:nvPr/>
        </p:nvCxnSpPr>
        <p:spPr>
          <a:xfrm>
            <a:off x="3919675" y="2449650"/>
            <a:ext cx="0" cy="95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3" name="Shape 103"/>
          <p:cNvCxnSpPr/>
          <p:nvPr/>
        </p:nvCxnSpPr>
        <p:spPr>
          <a:xfrm>
            <a:off x="5164275" y="2449650"/>
            <a:ext cx="0" cy="95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4" name="Shape 104"/>
          <p:cNvCxnSpPr/>
          <p:nvPr/>
        </p:nvCxnSpPr>
        <p:spPr>
          <a:xfrm>
            <a:off x="6662875" y="2439925"/>
            <a:ext cx="0" cy="95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95250" y="19000"/>
            <a:ext cx="8953500" cy="497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     </a:t>
            </a:r>
            <a:r>
              <a:rPr lang="en" sz="2400" u="sng">
                <a:solidFill>
                  <a:srgbClr val="38761D"/>
                </a:solidFill>
              </a:rPr>
              <a:t>CDR -PHONE NUMBER ANALYSIS WITHOUT AUTOMATION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LOCATION CDR   --- &gt;   /data1/output/chrg/online/cdrs/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5494475" y="1193800"/>
            <a:ext cx="685800" cy="248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C1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--------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C2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--------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P1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--------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P2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--------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P3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--------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P4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6459675" y="1193800"/>
            <a:ext cx="571500" cy="248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C1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------  C2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------  P1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------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P2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------  P3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------  P4</a:t>
            </a:r>
          </a:p>
        </p:txBody>
      </p:sp>
      <p:sp>
        <p:nvSpPr>
          <p:cNvPr id="112" name="Shape 112"/>
          <p:cNvSpPr/>
          <p:nvPr/>
        </p:nvSpPr>
        <p:spPr>
          <a:xfrm>
            <a:off x="7310575" y="1193800"/>
            <a:ext cx="571500" cy="248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C1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------  C2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------  P1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------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P2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------  P3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------  P4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8161475" y="1193800"/>
            <a:ext cx="571500" cy="248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------  C2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------  P1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------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P2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------  P3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------  P4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jio9.png"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1708150"/>
            <a:ext cx="1600200" cy="16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flipH="1" rot="10800000">
            <a:off x="1746175" y="1384450"/>
            <a:ext cx="3468900" cy="10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6" name="Shape 116"/>
          <p:cNvSpPr/>
          <p:nvPr/>
        </p:nvSpPr>
        <p:spPr>
          <a:xfrm>
            <a:off x="5297625" y="1473200"/>
            <a:ext cx="95400" cy="3303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5365675" y="3975100"/>
            <a:ext cx="3468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Cluster1      Cluster2  Cluster3    Cluster4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2128975" y="1295400"/>
            <a:ext cx="1384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Login , Location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Grep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3868875" y="1968500"/>
            <a:ext cx="6858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Call End Time 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3068775" y="2921000"/>
            <a:ext cx="2031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24 times ssh --&gt;location--&gt;grep phone no.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147775" y="88900"/>
            <a:ext cx="8864700" cy="486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                      </a:t>
            </a:r>
            <a:r>
              <a:rPr lang="en" u="sng">
                <a:solidFill>
                  <a:srgbClr val="38761D"/>
                </a:solidFill>
              </a:rPr>
              <a:t>  CDR  NUMBER ANALYSIS WITH AUTOMATION   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descr="jio9.png"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25" y="2933800"/>
            <a:ext cx="16002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/>
          <p:nvPr/>
        </p:nvSpPr>
        <p:spPr>
          <a:xfrm>
            <a:off x="4478475" y="800100"/>
            <a:ext cx="1308000" cy="9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Controller 1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10.64.254.4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7501075" y="584200"/>
            <a:ext cx="1308000" cy="166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Controller 1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10.64.220.12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-------------------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Controller 2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10.64.220.13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/>
        </p:nvSpPr>
        <p:spPr>
          <a:xfrm>
            <a:off x="4478475" y="2120900"/>
            <a:ext cx="13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CLUSTER 1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7539175" y="2489200"/>
            <a:ext cx="1181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CLUSTER 2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4580075" y="4559300"/>
            <a:ext cx="44325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SCRIPT PATH : ~/rtBTAS/AS/scripts/Utility_Scripts/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1528625" y="755075"/>
            <a:ext cx="24255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circle_ip_details.txt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10.64.254.4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10.64.220.12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3" name="Shape 133"/>
          <p:cNvCxnSpPr/>
          <p:nvPr/>
        </p:nvCxnSpPr>
        <p:spPr>
          <a:xfrm flipH="1" rot="10800000">
            <a:off x="1009925" y="1555400"/>
            <a:ext cx="900000" cy="15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4" name="Shape 134"/>
          <p:cNvCxnSpPr/>
          <p:nvPr/>
        </p:nvCxnSpPr>
        <p:spPr>
          <a:xfrm flipH="1" rot="10800000">
            <a:off x="3090725" y="1123475"/>
            <a:ext cx="1143000" cy="5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5" name="Shape 135"/>
          <p:cNvSpPr txBox="1"/>
          <p:nvPr/>
        </p:nvSpPr>
        <p:spPr>
          <a:xfrm>
            <a:off x="5440225" y="3885900"/>
            <a:ext cx="19431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rtNumberAnalysis.sh</a:t>
            </a:r>
          </a:p>
        </p:txBody>
      </p:sp>
      <p:cxnSp>
        <p:nvCxnSpPr>
          <p:cNvPr id="136" name="Shape 136"/>
          <p:cNvCxnSpPr>
            <a:stCxn id="126" idx="3"/>
          </p:cNvCxnSpPr>
          <p:nvPr/>
        </p:nvCxnSpPr>
        <p:spPr>
          <a:xfrm>
            <a:off x="1909925" y="3733900"/>
            <a:ext cx="3465300" cy="6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7" name="Shape 137"/>
          <p:cNvCxnSpPr/>
          <p:nvPr/>
        </p:nvCxnSpPr>
        <p:spPr>
          <a:xfrm rot="10800000">
            <a:off x="5694175" y="2050500"/>
            <a:ext cx="717600" cy="18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8" name="Shape 138"/>
          <p:cNvCxnSpPr/>
          <p:nvPr/>
        </p:nvCxnSpPr>
        <p:spPr>
          <a:xfrm flipH="1" rot="10800000">
            <a:off x="6697525" y="1308000"/>
            <a:ext cx="596700" cy="254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9" name="Shape 139"/>
          <p:cNvCxnSpPr/>
          <p:nvPr/>
        </p:nvCxnSpPr>
        <p:spPr>
          <a:xfrm flipH="1" rot="10800000">
            <a:off x="7027725" y="2349600"/>
            <a:ext cx="507900" cy="14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0" name="Shape 140"/>
          <p:cNvSpPr txBox="1"/>
          <p:nvPr/>
        </p:nvSpPr>
        <p:spPr>
          <a:xfrm>
            <a:off x="7307325" y="3225800"/>
            <a:ext cx="16002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COPY TO ALL BLADES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1909926" y="2184400"/>
            <a:ext cx="2425499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rtNumberCircleAnalysis.sh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Start  End Phone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2" name="Shape 142"/>
          <p:cNvCxnSpPr/>
          <p:nvPr/>
        </p:nvCxnSpPr>
        <p:spPr>
          <a:xfrm flipH="1" rot="10800000">
            <a:off x="1820725" y="2933800"/>
            <a:ext cx="495300" cy="6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3" name="Shape 143"/>
          <p:cNvCxnSpPr/>
          <p:nvPr/>
        </p:nvCxnSpPr>
        <p:spPr>
          <a:xfrm flipH="1" rot="10800000">
            <a:off x="3332025" y="1574800"/>
            <a:ext cx="8763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4" name="Shape 144"/>
          <p:cNvSpPr txBox="1"/>
          <p:nvPr/>
        </p:nvSpPr>
        <p:spPr>
          <a:xfrm>
            <a:off x="4436925" y="2667000"/>
            <a:ext cx="11811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FINAL REPORT  CLUSTER 1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0" y="4260700"/>
            <a:ext cx="47961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Final Report :</a:t>
            </a:r>
            <a:r>
              <a:rPr lang="en"/>
              <a:t> </a:t>
            </a:r>
            <a:r>
              <a:rPr lang="en"/>
              <a:t>/data1/output/cdr_analysis/number_anasysis/reports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o67.jpg"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75" y="63500"/>
            <a:ext cx="3644900" cy="4330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0706_123936.jpg"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0675" y="139700"/>
            <a:ext cx="5130804" cy="4610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0" y="0"/>
            <a:ext cx="9088500" cy="505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         </a:t>
            </a:r>
            <a:r>
              <a:rPr b="1" lang="en" u="sng">
                <a:solidFill>
                  <a:srgbClr val="38761D"/>
                </a:solidFill>
              </a:rPr>
              <a:t>CDR   SUCCESS RATE OF CALLS AND FAILURE ERROR CODES ANALYSIS</a:t>
            </a:r>
          </a:p>
        </p:txBody>
      </p:sp>
      <p:pic>
        <p:nvPicPr>
          <p:cNvPr descr="jio9.png"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94100"/>
            <a:ext cx="16002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/>
          <p:nvPr/>
        </p:nvSpPr>
        <p:spPr>
          <a:xfrm>
            <a:off x="4478475" y="800100"/>
            <a:ext cx="1308000" cy="9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Controller 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10.64.254.4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7501075" y="584200"/>
            <a:ext cx="1308000" cy="166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Controller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10.64.220.12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-------------------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Controller 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10.64.220.13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1757525" y="876300"/>
            <a:ext cx="14508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analysis_circle_ip_details.txt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10.64.254.4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10.64.220.12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8475" y="2171700"/>
            <a:ext cx="12066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CLUSTER 1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7551875" y="2501900"/>
            <a:ext cx="1371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CLUSTER 2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4436925" y="2667000"/>
            <a:ext cx="11811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FINAL REPORT  CLUSTER 1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0" y="4260700"/>
            <a:ext cx="47961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Final Report : /data1/output/cdr_analysis/performance_anasysis/reports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4640125" y="4603600"/>
            <a:ext cx="49023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 </a:t>
            </a:r>
            <a:r>
              <a:rPr lang="en"/>
              <a:t>SCRIPT PATH : ~/rtBTAS/AS/scripts/Utility_Scripts/ 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7307325" y="3225800"/>
            <a:ext cx="16002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COPY TO ALL BLADES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5303975" y="3867050"/>
            <a:ext cx="2247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       rtAnalysis.sh</a:t>
            </a:r>
          </a:p>
        </p:txBody>
      </p:sp>
      <p:cxnSp>
        <p:nvCxnSpPr>
          <p:cNvPr id="168" name="Shape 168"/>
          <p:cNvCxnSpPr/>
          <p:nvPr/>
        </p:nvCxnSpPr>
        <p:spPr>
          <a:xfrm>
            <a:off x="1757525" y="3867050"/>
            <a:ext cx="3594000" cy="1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9" name="Shape 169"/>
          <p:cNvCxnSpPr>
            <a:stCxn id="167" idx="0"/>
          </p:cNvCxnSpPr>
          <p:nvPr/>
        </p:nvCxnSpPr>
        <p:spPr>
          <a:xfrm rot="10800000">
            <a:off x="5824625" y="1930250"/>
            <a:ext cx="603300" cy="193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0" name="Shape 170"/>
          <p:cNvCxnSpPr/>
          <p:nvPr/>
        </p:nvCxnSpPr>
        <p:spPr>
          <a:xfrm flipH="1" rot="10800000">
            <a:off x="6573975" y="1117700"/>
            <a:ext cx="673200" cy="25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1" name="Shape 171"/>
          <p:cNvCxnSpPr/>
          <p:nvPr/>
        </p:nvCxnSpPr>
        <p:spPr>
          <a:xfrm flipH="1" rot="10800000">
            <a:off x="6827975" y="2489100"/>
            <a:ext cx="507900" cy="12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2" name="Shape 172"/>
          <p:cNvCxnSpPr/>
          <p:nvPr/>
        </p:nvCxnSpPr>
        <p:spPr>
          <a:xfrm flipH="1" rot="10800000">
            <a:off x="757375" y="1701800"/>
            <a:ext cx="7620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3" name="Shape 173"/>
          <p:cNvCxnSpPr>
            <a:stCxn id="160" idx="3"/>
          </p:cNvCxnSpPr>
          <p:nvPr/>
        </p:nvCxnSpPr>
        <p:spPr>
          <a:xfrm flipH="1" rot="10800000">
            <a:off x="3208325" y="1295250"/>
            <a:ext cx="1016100" cy="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4" name="Shape 174"/>
          <p:cNvSpPr txBox="1"/>
          <p:nvPr/>
        </p:nvSpPr>
        <p:spPr>
          <a:xfrm>
            <a:off x="1913075" y="2231800"/>
            <a:ext cx="24258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rtCircleAnalysis.sh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  Start  End  1/2  </a:t>
            </a:r>
          </a:p>
        </p:txBody>
      </p:sp>
      <p:cxnSp>
        <p:nvCxnSpPr>
          <p:cNvPr id="175" name="Shape 175"/>
          <p:cNvCxnSpPr/>
          <p:nvPr/>
        </p:nvCxnSpPr>
        <p:spPr>
          <a:xfrm flipH="1" rot="10800000">
            <a:off x="1798775" y="2908300"/>
            <a:ext cx="609600" cy="41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6" name="Shape 176"/>
          <p:cNvCxnSpPr/>
          <p:nvPr/>
        </p:nvCxnSpPr>
        <p:spPr>
          <a:xfrm flipH="1" rot="10800000">
            <a:off x="3551375" y="1752600"/>
            <a:ext cx="7365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